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27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21" r:id="rId58"/>
    <p:sldId id="322" r:id="rId59"/>
    <p:sldId id="328" r:id="rId60"/>
    <p:sldId id="324" r:id="rId6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617"/>
    <a:srgbClr val="FFFFFF"/>
    <a:srgbClr val="9B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694"/>
  </p:normalViewPr>
  <p:slideViewPr>
    <p:cSldViewPr snapToGrid="0">
      <p:cViewPr>
        <p:scale>
          <a:sx n="120" d="100"/>
          <a:sy n="120" d="100"/>
        </p:scale>
        <p:origin x="1720" y="53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edb2c660aa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9616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dirty="0"/>
              <a:t>Computação Gráfica</a:t>
            </a:r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11: Mapeamento </a:t>
            </a:r>
            <a:r>
              <a:rPr lang="pt-BR"/>
              <a:t>de Texturas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251596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12731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</a:t>
            </a:r>
            <a:r>
              <a:rPr lang="pt-BR" b="1" dirty="0" err="1"/>
              <a:t>texel</a:t>
            </a:r>
            <a:r>
              <a:rPr lang="pt-BR" dirty="0"/>
              <a:t> (texture </a:t>
            </a:r>
            <a:r>
              <a:rPr lang="pt-BR" dirty="0" err="1"/>
              <a:t>element</a:t>
            </a:r>
            <a:r>
              <a:rPr lang="pt-BR" dirty="0"/>
              <a:t>) é a unidade fundamental de uma textura.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No processo de renderização existe um mapeamento do </a:t>
            </a:r>
            <a:r>
              <a:rPr lang="pt-BR" b="1" dirty="0" err="1"/>
              <a:t>texel</a:t>
            </a:r>
            <a:r>
              <a:rPr lang="pt-BR" dirty="0"/>
              <a:t> para o pixel apropriado na imagem final.</a:t>
            </a:r>
            <a:endParaRPr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803836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dirty="0"/>
              <a:t>Textura (originária por exemplo de um JPG ou PNG)</a:t>
            </a:r>
            <a:endParaRPr sz="1300" dirty="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803841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 dirty="0"/>
              <a:t>Geometria (composta por triângulos)</a:t>
            </a:r>
            <a:endParaRPr sz="1200" dirty="0"/>
          </a:p>
        </p:txBody>
      </p:sp>
      <p:sp>
        <p:nvSpPr>
          <p:cNvPr id="226" name="Google Shape;226;p25"/>
          <p:cNvSpPr txBox="1"/>
          <p:nvPr/>
        </p:nvSpPr>
        <p:spPr>
          <a:xfrm>
            <a:off x="7013448" y="1404175"/>
            <a:ext cx="2053527" cy="1261854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 sz="1600"/>
          </a:p>
        </p:txBody>
      </p:sp>
      <p:cxnSp>
        <p:nvCxnSpPr>
          <p:cNvPr id="227" name="Google Shape;227;p25"/>
          <p:cNvCxnSpPr>
            <a:cxnSpLocks/>
            <a:stCxn id="226" idx="0"/>
          </p:cNvCxnSpPr>
          <p:nvPr/>
        </p:nvCxnSpPr>
        <p:spPr>
          <a:xfrm rot="16200000" flipH="1" flipV="1">
            <a:off x="7104204" y="746491"/>
            <a:ext cx="278324" cy="1593692"/>
          </a:xfrm>
          <a:prstGeom prst="curvedConnector4">
            <a:avLst>
              <a:gd name="adj1" fmla="val -82134"/>
              <a:gd name="adj2" fmla="val 82213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1691640" y="4148875"/>
            <a:ext cx="2286710" cy="126185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Na renderização, para definir a cor do pixel de um objeto texturizado é necessário identificar e calcular a cor pela textura</a:t>
            </a:r>
            <a:endParaRPr sz="1600" dirty="0"/>
          </a:p>
        </p:txBody>
      </p:sp>
      <p:cxnSp>
        <p:nvCxnSpPr>
          <p:cNvPr id="229" name="Google Shape;229;p25"/>
          <p:cNvCxnSpPr>
            <a:cxnSpLocks/>
            <a:stCxn id="228" idx="3"/>
          </p:cNvCxnSpPr>
          <p:nvPr/>
        </p:nvCxnSpPr>
        <p:spPr>
          <a:xfrm flipV="1">
            <a:off x="3978350" y="4474375"/>
            <a:ext cx="1146300" cy="30542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Introdução teórica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Superfícies parametrizadas</a:t>
            </a:r>
            <a:endParaRPr sz="4000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76" y="1911487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65176" y="1063122"/>
            <a:ext cx="3904488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Na </a:t>
            </a:r>
            <a:r>
              <a:rPr lang="pt-BR" sz="1500" dirty="0" err="1"/>
              <a:t>rasterização</a:t>
            </a:r>
            <a:r>
              <a:rPr lang="pt-BR" sz="1500" dirty="0"/>
              <a:t> amostramos o pixel</a:t>
            </a:r>
            <a:endParaRPr sz="1500"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>
            <a:cxnSpLocks/>
          </p:cNvCxnSpPr>
          <p:nvPr/>
        </p:nvCxnSpPr>
        <p:spPr>
          <a:xfrm flipV="1">
            <a:off x="3022570" y="2808756"/>
            <a:ext cx="3255684" cy="114027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rgbClr val="00B0F0"/>
            </a:solidFill>
            <a:prstDash val="solid"/>
            <a:bevel/>
            <a:headEnd type="oval" w="med" len="med"/>
            <a:tailEnd type="triangl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4457117" y="1772420"/>
            <a:ext cx="4438167" cy="3438180"/>
            <a:chOff x="4457117" y="1772420"/>
            <a:chExt cx="4438167" cy="343818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/>
            <p:nvPr/>
          </p:nvCxnSpPr>
          <p:spPr>
            <a:xfrm flipV="1">
              <a:off x="4712204" y="1819656"/>
              <a:ext cx="14672" cy="30846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712204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655D2A-9039-118D-0C50-6B77ECD7FF1C}"/>
                </a:ext>
              </a:extLst>
            </p:cNvPr>
            <p:cNvSpPr txBox="1"/>
            <p:nvPr/>
          </p:nvSpPr>
          <p:spPr>
            <a:xfrm>
              <a:off x="4458359" y="47504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107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457117" y="177242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5975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A506C-60C4-FE97-37F4-57F74705A0C6}"/>
              </a:ext>
            </a:extLst>
          </p:cNvPr>
          <p:cNvGrpSpPr/>
          <p:nvPr/>
        </p:nvGrpSpPr>
        <p:grpSpPr>
          <a:xfrm>
            <a:off x="988031" y="1396997"/>
            <a:ext cx="3525892" cy="3480417"/>
            <a:chOff x="988031" y="1396997"/>
            <a:chExt cx="3525892" cy="34804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D2111-A52F-2C21-E4D2-B7A99EB40DAB}"/>
                </a:ext>
              </a:extLst>
            </p:cNvPr>
            <p:cNvSpPr txBox="1"/>
            <p:nvPr/>
          </p:nvSpPr>
          <p:spPr>
            <a:xfrm>
              <a:off x="2457041" y="139699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(0.1, 0.8)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76D16B-3C25-83AC-0FDF-3E478A7AA8BD}"/>
                </a:ext>
              </a:extLst>
            </p:cNvPr>
            <p:cNvSpPr txBox="1"/>
            <p:nvPr/>
          </p:nvSpPr>
          <p:spPr>
            <a:xfrm>
              <a:off x="3587298" y="3981512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(0.7, 0.9)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D789A-5B24-079F-A18A-FE02EE281646}"/>
                </a:ext>
              </a:extLst>
            </p:cNvPr>
            <p:cNvSpPr txBox="1"/>
            <p:nvPr/>
          </p:nvSpPr>
          <p:spPr>
            <a:xfrm>
              <a:off x="988031" y="456963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(0.1, 0.2)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2A91B0-1D3D-6005-5252-C43D066CAB02}"/>
              </a:ext>
            </a:extLst>
          </p:cNvPr>
          <p:cNvGrpSpPr/>
          <p:nvPr/>
        </p:nvGrpSpPr>
        <p:grpSpPr>
          <a:xfrm>
            <a:off x="20212" y="4877415"/>
            <a:ext cx="2081965" cy="611544"/>
            <a:chOff x="20212" y="4877415"/>
            <a:chExt cx="2081965" cy="6115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AE65-72DC-133E-3E38-85C0C13E8290}"/>
                </a:ext>
              </a:extLst>
            </p:cNvPr>
            <p:cNvSpPr txBox="1"/>
            <p:nvPr/>
          </p:nvSpPr>
          <p:spPr>
            <a:xfrm>
              <a:off x="20212" y="5027294"/>
              <a:ext cx="208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Cada vértice possui uma coordenada de textura (</a:t>
              </a:r>
              <a:r>
                <a:rPr lang="pt-BR" sz="1200" dirty="0" err="1"/>
                <a:t>u,v</a:t>
              </a:r>
              <a:r>
                <a:rPr lang="pt-BR" sz="1200" dirty="0"/>
                <a:t>)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DEBA1D-B969-501A-A481-1D1CDB6942D3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rot="5400000" flipH="1" flipV="1">
              <a:off x="1181329" y="4757280"/>
              <a:ext cx="149880" cy="390149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92ABD3-366A-7738-C5D2-B2809E98565F}"/>
              </a:ext>
            </a:extLst>
          </p:cNvPr>
          <p:cNvSpPr txBox="1"/>
          <p:nvPr/>
        </p:nvSpPr>
        <p:spPr>
          <a:xfrm>
            <a:off x="2290607" y="3128924"/>
            <a:ext cx="999348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(0.4, 0.85)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D7B0C3F4-7BA9-9E28-658C-2F068516A6B6}"/>
              </a:ext>
            </a:extLst>
          </p:cNvPr>
          <p:cNvSpPr/>
          <p:nvPr/>
        </p:nvSpPr>
        <p:spPr>
          <a:xfrm>
            <a:off x="2765776" y="2677965"/>
            <a:ext cx="489637" cy="489637"/>
          </a:xfrm>
          <a:prstGeom prst="donut">
            <a:avLst>
              <a:gd name="adj" fmla="val 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84A90-E3E4-5D92-840A-3A02FF1E09A8}"/>
              </a:ext>
            </a:extLst>
          </p:cNvPr>
          <p:cNvGrpSpPr/>
          <p:nvPr/>
        </p:nvGrpSpPr>
        <p:grpSpPr>
          <a:xfrm>
            <a:off x="2369058" y="3436701"/>
            <a:ext cx="2081965" cy="1891441"/>
            <a:chOff x="2369058" y="3436701"/>
            <a:chExt cx="2081965" cy="1891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20EF0-9C06-FC76-7DF1-9597C591950D}"/>
                </a:ext>
              </a:extLst>
            </p:cNvPr>
            <p:cNvSpPr txBox="1"/>
            <p:nvPr/>
          </p:nvSpPr>
          <p:spPr>
            <a:xfrm>
              <a:off x="2369058" y="4681811"/>
              <a:ext cx="20819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Quando amostramos o pixel descobrimos suas coordenadas </a:t>
              </a:r>
              <a:r>
                <a:rPr lang="pt-BR" sz="1200" dirty="0" err="1"/>
                <a:t>baricêntricas</a:t>
              </a:r>
              <a:endParaRPr lang="pt-BR" sz="1200" dirty="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73E3243F-97FD-2B1A-16C6-BE9ABD11A3E2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rot="16200000" flipV="1">
              <a:off x="2477606" y="3749376"/>
              <a:ext cx="1245110" cy="6197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4606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4FD8CA-14A4-8314-93FA-BB4F3C2BCF5C}"/>
              </a:ext>
            </a:extLst>
          </p:cNvPr>
          <p:cNvGrpSpPr/>
          <p:nvPr/>
        </p:nvGrpSpPr>
        <p:grpSpPr>
          <a:xfrm>
            <a:off x="1189356" y="608789"/>
            <a:ext cx="7313621" cy="2060565"/>
            <a:chOff x="1189356" y="608789"/>
            <a:chExt cx="7313621" cy="2060565"/>
          </a:xfrm>
        </p:grpSpPr>
        <p:sp>
          <p:nvSpPr>
            <p:cNvPr id="2" name="Google Shape;327;p33">
              <a:extLst>
                <a:ext uri="{FF2B5EF4-FFF2-40B4-BE49-F238E27FC236}">
                  <a16:creationId xmlns:a16="http://schemas.microsoft.com/office/drawing/2014/main" id="{44A9CFCE-4D45-35F6-31A0-C18232447BE1}"/>
                </a:ext>
              </a:extLst>
            </p:cNvPr>
            <p:cNvSpPr txBox="1"/>
            <p:nvPr/>
          </p:nvSpPr>
          <p:spPr>
            <a:xfrm>
              <a:off x="7874352" y="608789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B45F06"/>
                  </a:solidFill>
                </a:rPr>
                <a:t>pixels</a:t>
              </a:r>
              <a:endParaRPr>
                <a:solidFill>
                  <a:srgbClr val="B45F06"/>
                </a:solidFill>
              </a:endParaRPr>
            </a:p>
          </p:txBody>
        </p:sp>
        <p:cxnSp>
          <p:nvCxnSpPr>
            <p:cNvPr id="3" name="Google Shape;328;p33">
              <a:extLst>
                <a:ext uri="{FF2B5EF4-FFF2-40B4-BE49-F238E27FC236}">
                  <a16:creationId xmlns:a16="http://schemas.microsoft.com/office/drawing/2014/main" id="{B5E52D99-C49F-7693-2A9A-81560426180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6938352" y="701121"/>
              <a:ext cx="936000" cy="976849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328;p33">
              <a:extLst>
                <a:ext uri="{FF2B5EF4-FFF2-40B4-BE49-F238E27FC236}">
                  <a16:creationId xmlns:a16="http://schemas.microsoft.com/office/drawing/2014/main" id="{9244A7F0-524E-73E4-AFD3-41B86F95AE5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4958357" y="701121"/>
              <a:ext cx="2916000" cy="1259653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28;p33">
              <a:extLst>
                <a:ext uri="{FF2B5EF4-FFF2-40B4-BE49-F238E27FC236}">
                  <a16:creationId xmlns:a16="http://schemas.microsoft.com/office/drawing/2014/main" id="{3D2AFAAC-34D2-C00E-A7B5-1B5C4686E6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38360" y="697288"/>
              <a:ext cx="4536000" cy="1584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28;p33">
              <a:extLst>
                <a:ext uri="{FF2B5EF4-FFF2-40B4-BE49-F238E27FC236}">
                  <a16:creationId xmlns:a16="http://schemas.microsoft.com/office/drawing/2014/main" id="{9BE489B2-C2BA-4113-0822-7EC75328D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14360" y="689527"/>
              <a:ext cx="5760000" cy="1818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8;p33">
              <a:extLst>
                <a:ext uri="{FF2B5EF4-FFF2-40B4-BE49-F238E27FC236}">
                  <a16:creationId xmlns:a16="http://schemas.microsoft.com/office/drawing/2014/main" id="{754CA8BC-5E53-E741-75CA-BC5FC04ADF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9356" y="689354"/>
              <a:ext cx="6696000" cy="1980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3551619"/>
            <a:ext cx="1065151" cy="1001522"/>
            <a:chOff x="8012785" y="3551619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Desafio: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Muitos </a:t>
            </a:r>
            <a:r>
              <a:rPr lang="pt-BR" sz="1600" dirty="0" err="1"/>
              <a:t>texels</a:t>
            </a:r>
            <a:r>
              <a:rPr lang="pt-BR" sz="1600" dirty="0"/>
              <a:t> podem contribuir para o pixel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- Apenas a amostragem de um deles pode resultar em </a:t>
            </a:r>
            <a:r>
              <a:rPr lang="pt-BR" sz="1600" dirty="0" err="1"/>
              <a:t>aliasing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A forma da "pegada" do pixel pode ser complexa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Uma solução: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Fazendo a média de muitas amostras de textura por pixel.</a:t>
            </a:r>
            <a:endParaRPr sz="1600" dirty="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68597" y="4340350"/>
            <a:ext cx="30659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</a:t>
            </a:r>
            <a:r>
              <a:rPr lang="pt-BR" sz="1000" err="1"/>
              <a:t>textel</a:t>
            </a:r>
            <a:endParaRPr sz="1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D158D-841F-7EB2-85C8-25F73AB3E209}"/>
              </a:ext>
            </a:extLst>
          </p:cNvPr>
          <p:cNvGrpSpPr/>
          <p:nvPr/>
        </p:nvGrpSpPr>
        <p:grpSpPr>
          <a:xfrm>
            <a:off x="6889034" y="1518035"/>
            <a:ext cx="1363588" cy="1445037"/>
            <a:chOff x="6889034" y="1518035"/>
            <a:chExt cx="1363588" cy="144503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2F8BD92-1F09-71A9-0533-4BA06F619180}"/>
                </a:ext>
              </a:extLst>
            </p:cNvPr>
            <p:cNvSpPr/>
            <p:nvPr/>
          </p:nvSpPr>
          <p:spPr>
            <a:xfrm>
              <a:off x="6889034" y="262818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3456AE9-6214-27B7-D27D-05F303D37903}"/>
                </a:ext>
              </a:extLst>
            </p:cNvPr>
            <p:cNvSpPr/>
            <p:nvPr/>
          </p:nvSpPr>
          <p:spPr>
            <a:xfrm>
              <a:off x="7235743" y="2717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5FC56D-E676-546A-D04A-FC44A82BEF7D}"/>
                </a:ext>
              </a:extLst>
            </p:cNvPr>
            <p:cNvSpPr/>
            <p:nvPr/>
          </p:nvSpPr>
          <p:spPr>
            <a:xfrm>
              <a:off x="7571317" y="2803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3F481F-D33D-C0D6-ABE6-B4D8BCD7F5EF}"/>
                </a:ext>
              </a:extLst>
            </p:cNvPr>
            <p:cNvSpPr/>
            <p:nvPr/>
          </p:nvSpPr>
          <p:spPr>
            <a:xfrm>
              <a:off x="7025071" y="232224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3BAB12-1054-7198-48C8-11BA64B20CF0}"/>
                </a:ext>
              </a:extLst>
            </p:cNvPr>
            <p:cNvSpPr/>
            <p:nvPr/>
          </p:nvSpPr>
          <p:spPr>
            <a:xfrm>
              <a:off x="7371780" y="2411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C1A666-6127-D15C-8439-EE31BA0E917D}"/>
                </a:ext>
              </a:extLst>
            </p:cNvPr>
            <p:cNvSpPr/>
            <p:nvPr/>
          </p:nvSpPr>
          <p:spPr>
            <a:xfrm>
              <a:off x="7707354" y="2497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62521E-D71E-297C-2C07-A3171C54798A}"/>
                </a:ext>
              </a:extLst>
            </p:cNvPr>
            <p:cNvSpPr/>
            <p:nvPr/>
          </p:nvSpPr>
          <p:spPr>
            <a:xfrm>
              <a:off x="7284087" y="1780460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37A5DA-5B43-B4F6-8D93-3E858208D2E7}"/>
                </a:ext>
              </a:extLst>
            </p:cNvPr>
            <p:cNvSpPr/>
            <p:nvPr/>
          </p:nvSpPr>
          <p:spPr>
            <a:xfrm>
              <a:off x="7630796" y="1869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6F9483-5D7E-CFC3-240F-E83D40C6655F}"/>
                </a:ext>
              </a:extLst>
            </p:cNvPr>
            <p:cNvSpPr/>
            <p:nvPr/>
          </p:nvSpPr>
          <p:spPr>
            <a:xfrm>
              <a:off x="7966370" y="1955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C0AA5C-9019-34F8-0A8B-131C57235368}"/>
                </a:ext>
              </a:extLst>
            </p:cNvPr>
            <p:cNvSpPr/>
            <p:nvPr/>
          </p:nvSpPr>
          <p:spPr>
            <a:xfrm>
              <a:off x="7410874" y="151803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133111-B39B-B2AD-5DDE-7D5A349472FC}"/>
                </a:ext>
              </a:extLst>
            </p:cNvPr>
            <p:cNvSpPr/>
            <p:nvPr/>
          </p:nvSpPr>
          <p:spPr>
            <a:xfrm>
              <a:off x="7757583" y="1607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B6FA87-6535-4EF8-25A6-5B3954FAF372}"/>
                </a:ext>
              </a:extLst>
            </p:cNvPr>
            <p:cNvSpPr/>
            <p:nvPr/>
          </p:nvSpPr>
          <p:spPr>
            <a:xfrm>
              <a:off x="8093157" y="1693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C5A13D-9E18-B67D-E751-BBF1B2C8651C}"/>
                </a:ext>
              </a:extLst>
            </p:cNvPr>
            <p:cNvSpPr/>
            <p:nvPr/>
          </p:nvSpPr>
          <p:spPr>
            <a:xfrm>
              <a:off x="7161710" y="2041739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914128-D8D7-3B82-00BB-B540FC02C0F0}"/>
                </a:ext>
              </a:extLst>
            </p:cNvPr>
            <p:cNvSpPr/>
            <p:nvPr/>
          </p:nvSpPr>
          <p:spPr>
            <a:xfrm>
              <a:off x="7843993" y="2217161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Superfícies parametrizadas</a:t>
            </a:r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Na espetacular disciplina de </a:t>
            </a:r>
            <a:r>
              <a:rPr lang="pt-BR" sz="2200" b="1" dirty="0">
                <a:solidFill>
                  <a:srgbClr val="0000FF"/>
                </a:solidFill>
              </a:rPr>
              <a:t>Matemática Multivariada</a:t>
            </a:r>
            <a:r>
              <a:rPr lang="pt-BR" sz="2200" dirty="0"/>
              <a:t>, vocês estudaram as curvas e superfícies parametrizadas. Vamos relembrar um pouco desse assunto, que servirá como base teórica para o estudo do mapeamento de texturas.  </a:t>
            </a:r>
            <a:endParaRPr sz="2200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512x</a:t>
            </a:r>
            <a:endParaRPr dirty="0"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13AF9-EE75-1BE8-DA61-DBC7FB16DEA3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texel</a:t>
            </a:r>
            <a:endParaRPr lang="pt-BR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F86E3DD-DFFE-FD00-64A6-67B607CB84D2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34EDD-F9D0-7B0B-D9EE-56160954EDCB}"/>
              </a:ext>
            </a:extLst>
          </p:cNvPr>
          <p:cNvSpPr txBox="1"/>
          <p:nvPr/>
        </p:nvSpPr>
        <p:spPr>
          <a:xfrm>
            <a:off x="4049486" y="54490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1" y="967916"/>
            <a:ext cx="4236480" cy="427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C18E4-D32D-82CB-8FA6-EB179567FB1D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texel</a:t>
            </a:r>
            <a:endParaRPr lang="pt-BR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8CE23ED-5C8F-DEBA-8C1A-BFE3536FBED8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Mais 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Muitos </a:t>
            </a:r>
            <a:r>
              <a:rPr lang="pt-BR" dirty="0" err="1"/>
              <a:t>texels</a:t>
            </a:r>
            <a:r>
              <a:rPr lang="pt-BR" dirty="0"/>
              <a:t> podem contribuir para a área de um pixels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 forma da área do pixel pode ser complexa.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Ideia: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Filtro passa-baixa e </a:t>
            </a:r>
            <a:r>
              <a:rPr lang="pt-BR" dirty="0" err="1"/>
              <a:t>sub-amostrar</a:t>
            </a:r>
            <a:r>
              <a:rPr lang="pt-BR" dirty="0"/>
              <a:t> a textura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Usar uma resolução que corresponda a resolução da tela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Curva parametrizada</a:t>
            </a:r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Relacionando cada número real </a:t>
            </a:r>
            <a:r>
              <a:rPr lang="pt-BR" sz="2200" i="1" dirty="0" err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357877" y="4557412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 dirty="0"/>
              <a:t>Layout original do L. Williams para os </a:t>
            </a:r>
            <a:r>
              <a:rPr lang="pt-BR" sz="1450" dirty="0" err="1"/>
              <a:t>Mipmaps</a:t>
            </a:r>
            <a:endParaRPr sz="1450" dirty="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5860714" y="4583252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</a:t>
            </a:r>
            <a:r>
              <a:rPr lang="pt-BR" sz="145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Mipmaps</a:t>
            </a:r>
            <a:endParaRPr sz="145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pt-BR" sz="145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nível</a:t>
            </a:r>
            <a:endParaRPr dirty="0"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01" y="1898878"/>
            <a:ext cx="2611183" cy="265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4130" y="1502378"/>
            <a:ext cx="2859507" cy="305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6BEDE9-9577-BCB7-A0D9-BD73CCC2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66" y="2395440"/>
            <a:ext cx="2082011" cy="206603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1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4983771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textura (u, v)</a:t>
            </a:r>
            <a:endParaRPr sz="140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5" y="4333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Posições de amostra de textura no espaço de textura (a função de textura é amostrada nesses locais)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320866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33560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28" y="445132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509" y="445132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800" y="445147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381" y="445147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310772"/>
            <a:ext cx="2631300" cy="82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dirty="0" err="1">
                <a:solidFill>
                  <a:schemeClr val="dk1"/>
                </a:solidFill>
              </a:rPr>
              <a:t>mip-map</a:t>
            </a:r>
            <a:r>
              <a:rPr lang="pt-BR" sz="1300" b="1" dirty="0">
                <a:solidFill>
                  <a:schemeClr val="dk1"/>
                </a:solidFill>
              </a:rPr>
              <a:t> </a:t>
            </a:r>
            <a:r>
              <a:rPr lang="pt-BR" sz="1300" b="1" dirty="0" err="1">
                <a:solidFill>
                  <a:schemeClr val="dk1"/>
                </a:solidFill>
              </a:rPr>
              <a:t>texels</a:t>
            </a:r>
            <a:r>
              <a:rPr lang="pt-BR" sz="1300" b="1" dirty="0">
                <a:solidFill>
                  <a:schemeClr val="dk1"/>
                </a:solidFill>
              </a:rPr>
              <a:t>: nível d+1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4794095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dirty="0" err="1">
                <a:solidFill>
                  <a:schemeClr val="dk1"/>
                </a:solidFill>
              </a:rPr>
              <a:t>mip-map</a:t>
            </a:r>
            <a:r>
              <a:rPr lang="pt-BR" sz="1300" b="1" dirty="0">
                <a:solidFill>
                  <a:schemeClr val="dk1"/>
                </a:solidFill>
              </a:rPr>
              <a:t> </a:t>
            </a:r>
            <a:r>
              <a:rPr lang="pt-BR" sz="1300" b="1" dirty="0" err="1">
                <a:solidFill>
                  <a:schemeClr val="dk1"/>
                </a:solidFill>
              </a:rPr>
              <a:t>texels</a:t>
            </a:r>
            <a:r>
              <a:rPr lang="pt-BR" sz="1300" b="1" dirty="0">
                <a:solidFill>
                  <a:schemeClr val="dk1"/>
                </a:solidFill>
              </a:rPr>
              <a:t>: nível </a:t>
            </a:r>
            <a:r>
              <a:rPr lang="pt-BR" sz="1300" b="1" dirty="0" err="1">
                <a:solidFill>
                  <a:schemeClr val="dk1"/>
                </a:solidFill>
              </a:rPr>
              <a:t>d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9B43-29D0-3005-499C-0075174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72E6-D254-11E4-F647-663E20583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3623668" cy="1090399"/>
          </a:xfrm>
        </p:spPr>
        <p:txBody>
          <a:bodyPr/>
          <a:lstStyle/>
          <a:p>
            <a:r>
              <a:rPr lang="pt-BR" dirty="0"/>
              <a:t>Como as imagens são organizadas em 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076F0-6457-69E1-807F-52E26B0B0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3594C5-1781-3178-4D18-DD7A3585AAB6}"/>
              </a:ext>
            </a:extLst>
          </p:cNvPr>
          <p:cNvSpPr txBox="1">
            <a:spLocks/>
          </p:cNvSpPr>
          <p:nvPr/>
        </p:nvSpPr>
        <p:spPr>
          <a:xfrm>
            <a:off x="4888736" y="838985"/>
            <a:ext cx="3623668" cy="109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Como as texturas são mapeadas</a:t>
            </a:r>
          </a:p>
        </p:txBody>
      </p:sp>
      <p:pic>
        <p:nvPicPr>
          <p:cNvPr id="1026" name="Picture 2" descr="Texture map coord system">
            <a:extLst>
              <a:ext uri="{FF2B5EF4-FFF2-40B4-BE49-F238E27FC236}">
                <a16:creationId xmlns:a16="http://schemas.microsoft.com/office/drawing/2014/main" id="{0378DEF9-9522-EA4C-D347-A26349F3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1766316"/>
            <a:ext cx="4314190" cy="23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D11CBE-A13B-9A28-488F-CF91037E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89" y="2043558"/>
            <a:ext cx="2104442" cy="210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19F31-5FD6-0B95-8B91-E369178B3099}"/>
              </a:ext>
            </a:extLst>
          </p:cNvPr>
          <p:cNvSpPr txBox="1"/>
          <p:nvPr/>
        </p:nvSpPr>
        <p:spPr>
          <a:xfrm>
            <a:off x="390548" y="487601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http://</a:t>
            </a:r>
            <a:r>
              <a:rPr lang="pt-BR" dirty="0" err="1"/>
              <a:t>www.libpng.org</a:t>
            </a:r>
            <a:r>
              <a:rPr lang="pt-BR" dirty="0"/>
              <a:t>/pub/png/png-</a:t>
            </a:r>
            <a:r>
              <a:rPr lang="pt-BR" dirty="0" err="1"/>
              <a:t>textures.html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78208-FE62-229F-70CC-A3FDA2F452C5}"/>
              </a:ext>
            </a:extLst>
          </p:cNvPr>
          <p:cNvSpPr txBox="1"/>
          <p:nvPr/>
        </p:nvSpPr>
        <p:spPr>
          <a:xfrm>
            <a:off x="4869688" y="4820773"/>
            <a:ext cx="4162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https://www.web3d.org/</a:t>
            </a:r>
            <a:r>
              <a:rPr lang="pt-BR" dirty="0" err="1"/>
              <a:t>documents</a:t>
            </a:r>
            <a:r>
              <a:rPr lang="pt-BR" dirty="0"/>
              <a:t>/</a:t>
            </a:r>
            <a:r>
              <a:rPr lang="pt-BR" dirty="0" err="1"/>
              <a:t>specifications</a:t>
            </a:r>
            <a:r>
              <a:rPr lang="pt-BR" dirty="0"/>
              <a:t>/19775-1/V3.3/Part01/</a:t>
            </a:r>
            <a:r>
              <a:rPr lang="pt-BR" dirty="0" err="1"/>
              <a:t>components</a:t>
            </a:r>
            <a:r>
              <a:rPr lang="pt-BR" dirty="0"/>
              <a:t>/</a:t>
            </a:r>
            <a:r>
              <a:rPr lang="pt-BR" dirty="0" err="1"/>
              <a:t>texturing.html</a:t>
            </a:r>
            <a:endParaRPr lang="pt-B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5C0B86-5E44-5459-DF88-67CCFBBDE2E4}"/>
              </a:ext>
            </a:extLst>
          </p:cNvPr>
          <p:cNvCxnSpPr/>
          <p:nvPr/>
        </p:nvCxnSpPr>
        <p:spPr>
          <a:xfrm>
            <a:off x="1027225" y="2006982"/>
            <a:ext cx="255722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A85DA5-6173-73EC-2E2C-3F6594C5A211}"/>
              </a:ext>
            </a:extLst>
          </p:cNvPr>
          <p:cNvCxnSpPr>
            <a:cxnSpLocks/>
          </p:cNvCxnSpPr>
          <p:nvPr/>
        </p:nvCxnSpPr>
        <p:spPr>
          <a:xfrm>
            <a:off x="1045562" y="1997838"/>
            <a:ext cx="0" cy="24278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AD73E2-AF95-D437-F431-B213EC51BE20}"/>
              </a:ext>
            </a:extLst>
          </p:cNvPr>
          <p:cNvSpPr txBox="1"/>
          <p:nvPr/>
        </p:nvSpPr>
        <p:spPr>
          <a:xfrm>
            <a:off x="3236142" y="1699991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x</a:t>
            </a:r>
            <a:endParaRPr lang="pt-B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5537C-5C8C-C260-4D32-C818B935C9E6}"/>
              </a:ext>
            </a:extLst>
          </p:cNvPr>
          <p:cNvSpPr txBox="1"/>
          <p:nvPr/>
        </p:nvSpPr>
        <p:spPr>
          <a:xfrm>
            <a:off x="805357" y="4030686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2AC7D-7E5F-BF3B-61DF-376274A092C4}"/>
              </a:ext>
            </a:extLst>
          </p:cNvPr>
          <p:cNvSpPr txBox="1"/>
          <p:nvPr/>
        </p:nvSpPr>
        <p:spPr>
          <a:xfrm>
            <a:off x="5701998" y="4164086"/>
            <a:ext cx="2636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Em geral chamamos de </a:t>
            </a:r>
            <a:r>
              <a:rPr lang="pt-BR" i="1" dirty="0" err="1"/>
              <a:t>u</a:t>
            </a:r>
            <a:r>
              <a:rPr lang="pt-BR" dirty="0"/>
              <a:t> e </a:t>
            </a:r>
            <a:r>
              <a:rPr lang="pt-BR" i="1" dirty="0" err="1"/>
              <a:t>v</a:t>
            </a:r>
            <a:r>
              <a:rPr lang="pt-BR" dirty="0"/>
              <a:t>, mas no X3D temos </a:t>
            </a:r>
            <a:r>
              <a:rPr lang="pt-BR" i="1" dirty="0" err="1"/>
              <a:t>t</a:t>
            </a:r>
            <a:r>
              <a:rPr lang="pt-BR" dirty="0"/>
              <a:t> e </a:t>
            </a:r>
            <a:r>
              <a:rPr lang="pt-BR" i="1" dirty="0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31825400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Fabio </a:t>
            </a:r>
            <a:r>
              <a:rPr lang="pt-BR" sz="2333" dirty="0" err="1"/>
              <a:t>Orfali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</TotalTime>
  <Words>1983</Words>
  <Application>Microsoft Macintosh PowerPoint</Application>
  <PresentationFormat>On-screen Show (16:10)</PresentationFormat>
  <Paragraphs>371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3" baseType="lpstr">
      <vt:lpstr>Arial</vt:lpstr>
      <vt:lpstr>Verdana</vt:lpstr>
      <vt:lpstr>Personalizar design</vt:lpstr>
      <vt:lpstr>PowerPoint Presentation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Texel</vt:lpstr>
      <vt:lpstr>O que é texturizar</vt:lpstr>
      <vt:lpstr>Amostrando Texturas (pontuais)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Casos podem ficar complicados</vt:lpstr>
      <vt:lpstr>Superamostragem removerá os artefatos?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Redução de texturas em vários níveis</vt:lpstr>
      <vt:lpstr>Mipmap (L. Williams 83)</vt:lpstr>
      <vt:lpstr>Mipmap (L. Williams 83)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Algumas dificuldades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Color e TextureCoordinate </vt:lpstr>
      <vt:lpstr>ImageTexture</vt:lpstr>
      <vt:lpstr>Atenção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24</cp:revision>
  <dcterms:modified xsi:type="dcterms:W3CDTF">2023-04-12T14:35:12Z</dcterms:modified>
</cp:coreProperties>
</file>